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8" r:id="rId18"/>
    <p:sldId id="279" r:id="rId19"/>
    <p:sldId id="273" r:id="rId20"/>
    <p:sldId id="274" r:id="rId21"/>
    <p:sldId id="275" r:id="rId22"/>
    <p:sldId id="276" r:id="rId23"/>
    <p:sldId id="277"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40" autoAdjust="0"/>
  </p:normalViewPr>
  <p:slideViewPr>
    <p:cSldViewPr>
      <p:cViewPr>
        <p:scale>
          <a:sx n="95" d="100"/>
          <a:sy n="95" d="100"/>
        </p:scale>
        <p:origin x="-666" y="510"/>
      </p:cViewPr>
      <p:guideLst>
        <p:guide orient="horz" pos="2160"/>
        <p:guide pos="2880"/>
      </p:guideLst>
    </p:cSldViewPr>
  </p:slideViewPr>
  <p:outlineViewPr>
    <p:cViewPr>
      <p:scale>
        <a:sx n="33" d="100"/>
        <a:sy n="33" d="100"/>
      </p:scale>
      <p:origin x="48" y="1411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D4E86A2-4D23-48D6-85F8-DD46F555F838}" type="datetimeFigureOut">
              <a:rPr lang="it-IT" smtClean="0"/>
              <a:t>10/09/2019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0AFF9D-849C-4B44-B2FD-C2FC9F7BFCCF}" type="slidenum">
              <a:rPr lang="it-IT" smtClean="0"/>
              <a:t>‹N›</a:t>
            </a:fld>
            <a:endParaRPr lang="it-IT"/>
          </a:p>
        </p:txBody>
      </p:sp>
    </p:spTree>
    <p:extLst>
      <p:ext uri="{BB962C8B-B14F-4D97-AF65-F5344CB8AC3E}">
        <p14:creationId xmlns:p14="http://schemas.microsoft.com/office/powerpoint/2010/main" val="829904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D4E86A2-4D23-48D6-85F8-DD46F555F838}" type="datetimeFigureOut">
              <a:rPr lang="it-IT" smtClean="0"/>
              <a:t>10/09/2019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0AFF9D-849C-4B44-B2FD-C2FC9F7BFCCF}" type="slidenum">
              <a:rPr lang="it-IT" smtClean="0"/>
              <a:t>‹N›</a:t>
            </a:fld>
            <a:endParaRPr lang="it-IT"/>
          </a:p>
        </p:txBody>
      </p:sp>
    </p:spTree>
    <p:extLst>
      <p:ext uri="{BB962C8B-B14F-4D97-AF65-F5344CB8AC3E}">
        <p14:creationId xmlns:p14="http://schemas.microsoft.com/office/powerpoint/2010/main" val="10520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D4E86A2-4D23-48D6-85F8-DD46F555F838}" type="datetimeFigureOut">
              <a:rPr lang="it-IT" smtClean="0"/>
              <a:t>10/09/2019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0AFF9D-849C-4B44-B2FD-C2FC9F7BFCCF}" type="slidenum">
              <a:rPr lang="it-IT" smtClean="0"/>
              <a:t>‹N›</a:t>
            </a:fld>
            <a:endParaRPr lang="it-IT"/>
          </a:p>
        </p:txBody>
      </p:sp>
    </p:spTree>
    <p:extLst>
      <p:ext uri="{BB962C8B-B14F-4D97-AF65-F5344CB8AC3E}">
        <p14:creationId xmlns:p14="http://schemas.microsoft.com/office/powerpoint/2010/main" val="173073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D4E86A2-4D23-48D6-85F8-DD46F555F838}" type="datetimeFigureOut">
              <a:rPr lang="it-IT" smtClean="0"/>
              <a:t>10/09/2019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0AFF9D-849C-4B44-B2FD-C2FC9F7BFCCF}" type="slidenum">
              <a:rPr lang="it-IT" smtClean="0"/>
              <a:t>‹N›</a:t>
            </a:fld>
            <a:endParaRPr lang="it-IT"/>
          </a:p>
        </p:txBody>
      </p:sp>
    </p:spTree>
    <p:extLst>
      <p:ext uri="{BB962C8B-B14F-4D97-AF65-F5344CB8AC3E}">
        <p14:creationId xmlns:p14="http://schemas.microsoft.com/office/powerpoint/2010/main" val="1860492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D4E86A2-4D23-48D6-85F8-DD46F555F838}" type="datetimeFigureOut">
              <a:rPr lang="it-IT" smtClean="0"/>
              <a:t>10/09/2019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0AFF9D-849C-4B44-B2FD-C2FC9F7BFCCF}" type="slidenum">
              <a:rPr lang="it-IT" smtClean="0"/>
              <a:t>‹N›</a:t>
            </a:fld>
            <a:endParaRPr lang="it-IT"/>
          </a:p>
        </p:txBody>
      </p:sp>
    </p:spTree>
    <p:extLst>
      <p:ext uri="{BB962C8B-B14F-4D97-AF65-F5344CB8AC3E}">
        <p14:creationId xmlns:p14="http://schemas.microsoft.com/office/powerpoint/2010/main" val="1478169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D4E86A2-4D23-48D6-85F8-DD46F555F838}" type="datetimeFigureOut">
              <a:rPr lang="it-IT" smtClean="0"/>
              <a:t>10/09/2019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B0AFF9D-849C-4B44-B2FD-C2FC9F7BFCCF}" type="slidenum">
              <a:rPr lang="it-IT" smtClean="0"/>
              <a:t>‹N›</a:t>
            </a:fld>
            <a:endParaRPr lang="it-IT"/>
          </a:p>
        </p:txBody>
      </p:sp>
    </p:spTree>
    <p:extLst>
      <p:ext uri="{BB962C8B-B14F-4D97-AF65-F5344CB8AC3E}">
        <p14:creationId xmlns:p14="http://schemas.microsoft.com/office/powerpoint/2010/main" val="208238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D4E86A2-4D23-48D6-85F8-DD46F555F838}" type="datetimeFigureOut">
              <a:rPr lang="it-IT" smtClean="0"/>
              <a:t>10/09/2019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B0AFF9D-849C-4B44-B2FD-C2FC9F7BFCCF}" type="slidenum">
              <a:rPr lang="it-IT" smtClean="0"/>
              <a:t>‹N›</a:t>
            </a:fld>
            <a:endParaRPr lang="it-IT"/>
          </a:p>
        </p:txBody>
      </p:sp>
    </p:spTree>
    <p:extLst>
      <p:ext uri="{BB962C8B-B14F-4D97-AF65-F5344CB8AC3E}">
        <p14:creationId xmlns:p14="http://schemas.microsoft.com/office/powerpoint/2010/main" val="266794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D4E86A2-4D23-48D6-85F8-DD46F555F838}" type="datetimeFigureOut">
              <a:rPr lang="it-IT" smtClean="0"/>
              <a:t>10/09/2019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B0AFF9D-849C-4B44-B2FD-C2FC9F7BFCCF}" type="slidenum">
              <a:rPr lang="it-IT" smtClean="0"/>
              <a:t>‹N›</a:t>
            </a:fld>
            <a:endParaRPr lang="it-IT"/>
          </a:p>
        </p:txBody>
      </p:sp>
    </p:spTree>
    <p:extLst>
      <p:ext uri="{BB962C8B-B14F-4D97-AF65-F5344CB8AC3E}">
        <p14:creationId xmlns:p14="http://schemas.microsoft.com/office/powerpoint/2010/main" val="3888000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D4E86A2-4D23-48D6-85F8-DD46F555F838}" type="datetimeFigureOut">
              <a:rPr lang="it-IT" smtClean="0"/>
              <a:t>10/09/2019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B0AFF9D-849C-4B44-B2FD-C2FC9F7BFCCF}" type="slidenum">
              <a:rPr lang="it-IT" smtClean="0"/>
              <a:t>‹N›</a:t>
            </a:fld>
            <a:endParaRPr lang="it-IT"/>
          </a:p>
        </p:txBody>
      </p:sp>
    </p:spTree>
    <p:extLst>
      <p:ext uri="{BB962C8B-B14F-4D97-AF65-F5344CB8AC3E}">
        <p14:creationId xmlns:p14="http://schemas.microsoft.com/office/powerpoint/2010/main" val="166727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D4E86A2-4D23-48D6-85F8-DD46F555F838}" type="datetimeFigureOut">
              <a:rPr lang="it-IT" smtClean="0"/>
              <a:t>10/09/2019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B0AFF9D-849C-4B44-B2FD-C2FC9F7BFCCF}" type="slidenum">
              <a:rPr lang="it-IT" smtClean="0"/>
              <a:t>‹N›</a:t>
            </a:fld>
            <a:endParaRPr lang="it-IT"/>
          </a:p>
        </p:txBody>
      </p:sp>
    </p:spTree>
    <p:extLst>
      <p:ext uri="{BB962C8B-B14F-4D97-AF65-F5344CB8AC3E}">
        <p14:creationId xmlns:p14="http://schemas.microsoft.com/office/powerpoint/2010/main" val="1626565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D4E86A2-4D23-48D6-85F8-DD46F555F838}" type="datetimeFigureOut">
              <a:rPr lang="it-IT" smtClean="0"/>
              <a:t>10/09/2019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B0AFF9D-849C-4B44-B2FD-C2FC9F7BFCCF}" type="slidenum">
              <a:rPr lang="it-IT" smtClean="0"/>
              <a:t>‹N›</a:t>
            </a:fld>
            <a:endParaRPr lang="it-IT"/>
          </a:p>
        </p:txBody>
      </p:sp>
    </p:spTree>
    <p:extLst>
      <p:ext uri="{BB962C8B-B14F-4D97-AF65-F5344CB8AC3E}">
        <p14:creationId xmlns:p14="http://schemas.microsoft.com/office/powerpoint/2010/main" val="2084852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E86A2-4D23-48D6-85F8-DD46F555F838}" type="datetimeFigureOut">
              <a:rPr lang="it-IT" smtClean="0"/>
              <a:t>10/09/2019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AFF9D-849C-4B44-B2FD-C2FC9F7BFCCF}" type="slidenum">
              <a:rPr lang="it-IT" smtClean="0"/>
              <a:t>‹N›</a:t>
            </a:fld>
            <a:endParaRPr lang="it-IT"/>
          </a:p>
        </p:txBody>
      </p:sp>
    </p:spTree>
    <p:extLst>
      <p:ext uri="{BB962C8B-B14F-4D97-AF65-F5344CB8AC3E}">
        <p14:creationId xmlns:p14="http://schemas.microsoft.com/office/powerpoint/2010/main" val="2165323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1026" name="Picture 2" descr="C:\Users\HP\Desktop\desktop\non-cè-invern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57713"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p:cNvSpPr>
            <a:spLocks noGrp="1"/>
          </p:cNvSpPr>
          <p:nvPr>
            <p:ph type="ctrTitle"/>
          </p:nvPr>
        </p:nvSpPr>
        <p:spPr>
          <a:xfrm>
            <a:off x="4716016" y="1628800"/>
            <a:ext cx="3900487" cy="1470025"/>
          </a:xfrm>
        </p:spPr>
        <p:txBody>
          <a:bodyPr>
            <a:noAutofit/>
          </a:bodyPr>
          <a:lstStyle/>
          <a:p>
            <a:r>
              <a:rPr lang="it-IT" sz="4800" b="1" dirty="0" smtClean="0"/>
              <a:t>I Fratelli Effettivi dei Silenziosi Operai della Croce</a:t>
            </a:r>
            <a:endParaRPr lang="it-IT" sz="4800" b="1" dirty="0"/>
          </a:p>
        </p:txBody>
      </p:sp>
      <p:sp>
        <p:nvSpPr>
          <p:cNvPr id="3" name="Sottotitolo 2"/>
          <p:cNvSpPr>
            <a:spLocks noGrp="1"/>
          </p:cNvSpPr>
          <p:nvPr>
            <p:ph type="subTitle" idx="1"/>
          </p:nvPr>
        </p:nvSpPr>
        <p:spPr>
          <a:xfrm>
            <a:off x="1691680" y="4797152"/>
            <a:ext cx="6400800" cy="1752600"/>
          </a:xfrm>
        </p:spPr>
        <p:txBody>
          <a:bodyPr/>
          <a:lstStyle/>
          <a:p>
            <a:r>
              <a:rPr lang="it-IT" b="1" dirty="0" smtClean="0">
                <a:solidFill>
                  <a:schemeClr val="accent6">
                    <a:lumMod val="75000"/>
                  </a:schemeClr>
                </a:solidFill>
              </a:rPr>
              <a:t>«Una vita che si offre per un apostolato ben determinato»</a:t>
            </a:r>
          </a:p>
          <a:p>
            <a:r>
              <a:rPr lang="it-IT" sz="2800" i="1" dirty="0" smtClean="0">
                <a:solidFill>
                  <a:schemeClr val="accent6">
                    <a:lumMod val="75000"/>
                  </a:schemeClr>
                </a:solidFill>
              </a:rPr>
              <a:t>Luigi Novarese</a:t>
            </a:r>
            <a:endParaRPr lang="it-IT" sz="2800" i="1" dirty="0">
              <a:solidFill>
                <a:schemeClr val="accent6">
                  <a:lumMod val="75000"/>
                </a:schemeClr>
              </a:solidFill>
            </a:endParaRPr>
          </a:p>
        </p:txBody>
      </p:sp>
    </p:spTree>
    <p:extLst>
      <p:ext uri="{BB962C8B-B14F-4D97-AF65-F5344CB8AC3E}">
        <p14:creationId xmlns:p14="http://schemas.microsoft.com/office/powerpoint/2010/main" val="135721591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Formazione spirituale</a:t>
            </a:r>
            <a:r>
              <a:rPr lang="it-IT" b="1" dirty="0">
                <a:solidFill>
                  <a:srgbClr val="FF0000"/>
                </a:solidFill>
              </a:rPr>
              <a:t/>
            </a:r>
            <a:br>
              <a:rPr lang="it-IT" b="1" dirty="0">
                <a:solidFill>
                  <a:srgbClr val="FF0000"/>
                </a:solidFill>
              </a:rPr>
            </a:br>
            <a:r>
              <a:rPr lang="it-IT" sz="3100" b="1" dirty="0">
                <a:solidFill>
                  <a:srgbClr val="FF0000"/>
                </a:solidFill>
              </a:rPr>
              <a:t>Statuto 1973</a:t>
            </a:r>
          </a:p>
        </p:txBody>
      </p:sp>
      <p:sp>
        <p:nvSpPr>
          <p:cNvPr id="3" name="Segnaposto contenuto 2"/>
          <p:cNvSpPr>
            <a:spLocks noGrp="1"/>
          </p:cNvSpPr>
          <p:nvPr>
            <p:ph idx="1"/>
          </p:nvPr>
        </p:nvSpPr>
        <p:spPr/>
        <p:txBody>
          <a:bodyPr>
            <a:normAutofit fontScale="92500" lnSpcReduction="20000"/>
          </a:bodyPr>
          <a:lstStyle/>
          <a:p>
            <a:pPr marL="0" indent="0" algn="just">
              <a:buNone/>
            </a:pPr>
            <a:endParaRPr lang="it-IT" sz="4000" dirty="0" smtClean="0">
              <a:latin typeface="ITC Zapf Chancery" pitchFamily="66" charset="0"/>
            </a:endParaRPr>
          </a:p>
          <a:p>
            <a:pPr marL="0" indent="0" algn="just">
              <a:buNone/>
            </a:pPr>
            <a:r>
              <a:rPr lang="it-IT" sz="4000" dirty="0" smtClean="0">
                <a:latin typeface="ITC Zapf Chancery" pitchFamily="66" charset="0"/>
              </a:rPr>
              <a:t>Curino </a:t>
            </a:r>
            <a:r>
              <a:rPr lang="it-IT" sz="4000" dirty="0" smtClean="0">
                <a:latin typeface="ITC Zapf Chancery" pitchFamily="66" charset="0"/>
              </a:rPr>
              <a:t> la </a:t>
            </a:r>
            <a:r>
              <a:rPr lang="it-IT" sz="4000" dirty="0" smtClean="0">
                <a:latin typeface="ITC Zapf Chancery" pitchFamily="66" charset="0"/>
              </a:rPr>
              <a:t>propria formazione  spirituale.</a:t>
            </a:r>
          </a:p>
          <a:p>
            <a:pPr marL="0" indent="0" algn="just">
              <a:buNone/>
            </a:pPr>
            <a:r>
              <a:rPr lang="it-IT" sz="4000" dirty="0" smtClean="0">
                <a:latin typeface="ITC Zapf Chancery" pitchFamily="66" charset="0"/>
              </a:rPr>
              <a:t>Cerchino di custodire con cura le porte dei sensi, specialmente degli occhi, delle orecchie  e della lingua;</a:t>
            </a:r>
          </a:p>
          <a:p>
            <a:pPr marL="0" indent="0" algn="just">
              <a:buNone/>
            </a:pPr>
            <a:r>
              <a:rPr lang="it-IT" sz="4000" dirty="0" smtClean="0">
                <a:latin typeface="ITC Zapf Chancery" pitchFamily="66" charset="0"/>
              </a:rPr>
              <a:t>Di custodire  il silenzio interiore;</a:t>
            </a:r>
          </a:p>
          <a:p>
            <a:pPr marL="0" indent="0" algn="just">
              <a:buNone/>
            </a:pPr>
            <a:r>
              <a:rPr lang="it-IT" sz="4000" dirty="0" smtClean="0">
                <a:latin typeface="ITC Zapf Chancery" pitchFamily="66" charset="0"/>
              </a:rPr>
              <a:t>Di parlare con prudenza, dolcezza ed edificazione.</a:t>
            </a:r>
          </a:p>
          <a:p>
            <a:pPr marL="0" indent="0" algn="just">
              <a:buNone/>
            </a:pPr>
            <a:endParaRPr lang="it-IT" sz="4000" dirty="0" smtClean="0">
              <a:latin typeface="ITC Zapf Chancery" pitchFamily="66" charset="0"/>
            </a:endParaRPr>
          </a:p>
        </p:txBody>
      </p:sp>
    </p:spTree>
    <p:extLst>
      <p:ext uri="{BB962C8B-B14F-4D97-AF65-F5344CB8AC3E}">
        <p14:creationId xmlns:p14="http://schemas.microsoft.com/office/powerpoint/2010/main" val="349707232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Formazione spirituale</a:t>
            </a:r>
            <a:r>
              <a:rPr lang="it-IT" b="1" dirty="0">
                <a:solidFill>
                  <a:srgbClr val="FF0000"/>
                </a:solidFill>
              </a:rPr>
              <a:t/>
            </a:r>
            <a:br>
              <a:rPr lang="it-IT" b="1" dirty="0">
                <a:solidFill>
                  <a:srgbClr val="FF0000"/>
                </a:solidFill>
              </a:rPr>
            </a:br>
            <a:r>
              <a:rPr lang="it-IT" sz="3100" b="1" dirty="0">
                <a:solidFill>
                  <a:srgbClr val="FF0000"/>
                </a:solidFill>
              </a:rPr>
              <a:t>Statuto 1973</a:t>
            </a:r>
          </a:p>
        </p:txBody>
      </p:sp>
      <p:sp>
        <p:nvSpPr>
          <p:cNvPr id="3" name="Segnaposto contenuto 2"/>
          <p:cNvSpPr>
            <a:spLocks noGrp="1"/>
          </p:cNvSpPr>
          <p:nvPr>
            <p:ph idx="1"/>
          </p:nvPr>
        </p:nvSpPr>
        <p:spPr/>
        <p:txBody>
          <a:bodyPr>
            <a:normAutofit fontScale="85000" lnSpcReduction="20000"/>
          </a:bodyPr>
          <a:lstStyle/>
          <a:p>
            <a:pPr marL="0" indent="0" algn="just">
              <a:buNone/>
            </a:pPr>
            <a:endParaRPr lang="it-IT" sz="4000" dirty="0" smtClean="0">
              <a:latin typeface="ITC Zapf Chancery" pitchFamily="66" charset="0"/>
            </a:endParaRPr>
          </a:p>
          <a:p>
            <a:pPr marL="0" indent="0" algn="just">
              <a:buNone/>
            </a:pPr>
            <a:r>
              <a:rPr lang="it-IT" sz="4000" dirty="0" smtClean="0">
                <a:latin typeface="ITC Zapf Chancery" pitchFamily="66" charset="0"/>
              </a:rPr>
              <a:t>Pongano grande cura ai Santi Esercizi;</a:t>
            </a:r>
          </a:p>
          <a:p>
            <a:pPr marL="0" indent="0" algn="just">
              <a:buNone/>
            </a:pPr>
            <a:r>
              <a:rPr lang="it-IT" sz="4000" dirty="0" smtClean="0">
                <a:latin typeface="ITC Zapf Chancery" pitchFamily="66" charset="0"/>
              </a:rPr>
              <a:t>Curino l’esercizio della carità.</a:t>
            </a:r>
          </a:p>
          <a:p>
            <a:pPr marL="0" indent="0" algn="just">
              <a:buNone/>
            </a:pPr>
            <a:r>
              <a:rPr lang="it-IT" sz="4000" dirty="0" smtClean="0">
                <a:latin typeface="ITC Zapf Chancery" pitchFamily="66" charset="0"/>
              </a:rPr>
              <a:t>Siano delicati, solleciti, riservati e pieni di finezza in tutte le azioni.</a:t>
            </a:r>
          </a:p>
          <a:p>
            <a:pPr marL="0" indent="0" algn="just">
              <a:buNone/>
            </a:pPr>
            <a:r>
              <a:rPr lang="it-IT" sz="4000" dirty="0" smtClean="0">
                <a:latin typeface="ITC Zapf Chancery" pitchFamily="66" charset="0"/>
              </a:rPr>
              <a:t>Evitino discussioni, pettegolezzi, subdole insinuazioni, critiche, disprezzo degli altri, mormorazioni per divergenze di giudizio sulle cose da farsi.</a:t>
            </a:r>
          </a:p>
        </p:txBody>
      </p:sp>
    </p:spTree>
    <p:extLst>
      <p:ext uri="{BB962C8B-B14F-4D97-AF65-F5344CB8AC3E}">
        <p14:creationId xmlns:p14="http://schemas.microsoft.com/office/powerpoint/2010/main" val="185670053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Chi sono</a:t>
            </a:r>
            <a:br>
              <a:rPr lang="it-IT" b="1" dirty="0">
                <a:solidFill>
                  <a:srgbClr val="FF0000"/>
                </a:solidFill>
              </a:rPr>
            </a:br>
            <a:r>
              <a:rPr lang="it-IT" sz="3100" b="1" dirty="0">
                <a:solidFill>
                  <a:srgbClr val="FF0000"/>
                </a:solidFill>
              </a:rPr>
              <a:t>Statuto </a:t>
            </a:r>
            <a:r>
              <a:rPr lang="it-IT" sz="3100" b="1" dirty="0" smtClean="0">
                <a:solidFill>
                  <a:srgbClr val="FF0000"/>
                </a:solidFill>
              </a:rPr>
              <a:t>CVS attuale </a:t>
            </a:r>
            <a:endParaRPr lang="it-IT" sz="3100" b="1" dirty="0">
              <a:solidFill>
                <a:srgbClr val="FF0000"/>
              </a:solidFill>
            </a:endParaRPr>
          </a:p>
        </p:txBody>
      </p:sp>
      <p:sp>
        <p:nvSpPr>
          <p:cNvPr id="3" name="Segnaposto contenuto 2"/>
          <p:cNvSpPr>
            <a:spLocks noGrp="1"/>
          </p:cNvSpPr>
          <p:nvPr>
            <p:ph idx="1"/>
          </p:nvPr>
        </p:nvSpPr>
        <p:spPr/>
        <p:txBody>
          <a:bodyPr>
            <a:normAutofit fontScale="92500"/>
          </a:bodyPr>
          <a:lstStyle/>
          <a:p>
            <a:pPr marL="0" indent="0" algn="just">
              <a:buNone/>
            </a:pPr>
            <a:r>
              <a:rPr lang="it-IT" sz="4000" dirty="0" smtClean="0">
                <a:latin typeface="ITC Zapf Chancery" pitchFamily="66" charset="0"/>
              </a:rPr>
              <a:t>“</a:t>
            </a:r>
            <a:r>
              <a:rPr lang="it-IT" sz="4000" dirty="0">
                <a:latin typeface="ITC Zapf Chancery" pitchFamily="66" charset="0"/>
              </a:rPr>
              <a:t>Fratelli e Sorelle effettivi dei SODC” (“Fratelli effettivi”) sono persone iscritte al CVS che </a:t>
            </a:r>
            <a:r>
              <a:rPr lang="it-IT" sz="4000" dirty="0" smtClean="0">
                <a:latin typeface="ITC Zapf Chancery" pitchFamily="66" charset="0"/>
              </a:rPr>
              <a:t> si</a:t>
            </a:r>
            <a:endParaRPr lang="it-IT" sz="4000" dirty="0">
              <a:latin typeface="ITC Zapf Chancery" pitchFamily="66" charset="0"/>
            </a:endParaRPr>
          </a:p>
          <a:p>
            <a:pPr marL="0" indent="0" algn="just">
              <a:buNone/>
            </a:pPr>
            <a:r>
              <a:rPr lang="it-IT" sz="4000" dirty="0">
                <a:latin typeface="ITC Zapf Chancery" pitchFamily="66" charset="0"/>
              </a:rPr>
              <a:t>propongono di qualificare il proprio impegno apostolico in diretto riferimento ai Silenziosi </a:t>
            </a:r>
            <a:r>
              <a:rPr lang="it-IT" sz="4000" dirty="0" smtClean="0">
                <a:latin typeface="ITC Zapf Chancery" pitchFamily="66" charset="0"/>
              </a:rPr>
              <a:t>Operai della </a:t>
            </a:r>
            <a:r>
              <a:rPr lang="it-IT" sz="4000" dirty="0">
                <a:latin typeface="ITC Zapf Chancery" pitchFamily="66" charset="0"/>
              </a:rPr>
              <a:t>Croce: vivendone la spiritualità, collaborando con essi e prestando un servizio volontario. </a:t>
            </a:r>
            <a:endParaRPr lang="it-IT" sz="4000" dirty="0" smtClean="0">
              <a:latin typeface="ITC Zapf Chancery" pitchFamily="66" charset="0"/>
            </a:endParaRPr>
          </a:p>
        </p:txBody>
      </p:sp>
    </p:spTree>
    <p:extLst>
      <p:ext uri="{BB962C8B-B14F-4D97-AF65-F5344CB8AC3E}">
        <p14:creationId xmlns:p14="http://schemas.microsoft.com/office/powerpoint/2010/main" val="64001926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Chi sono</a:t>
            </a:r>
            <a:br>
              <a:rPr lang="it-IT" b="1" dirty="0">
                <a:solidFill>
                  <a:srgbClr val="FF0000"/>
                </a:solidFill>
              </a:rPr>
            </a:br>
            <a:r>
              <a:rPr lang="it-IT" sz="3100" b="1" dirty="0">
                <a:solidFill>
                  <a:srgbClr val="FF0000"/>
                </a:solidFill>
              </a:rPr>
              <a:t>Statuto </a:t>
            </a:r>
            <a:r>
              <a:rPr lang="it-IT" sz="3100" b="1" dirty="0" smtClean="0">
                <a:solidFill>
                  <a:srgbClr val="FF0000"/>
                </a:solidFill>
              </a:rPr>
              <a:t>CVS attuale</a:t>
            </a:r>
            <a:endParaRPr lang="it-IT" sz="3100" b="1" dirty="0">
              <a:solidFill>
                <a:srgbClr val="FF0000"/>
              </a:solidFill>
            </a:endParaRPr>
          </a:p>
        </p:txBody>
      </p:sp>
      <p:sp>
        <p:nvSpPr>
          <p:cNvPr id="3" name="Segnaposto contenuto 2"/>
          <p:cNvSpPr>
            <a:spLocks noGrp="1"/>
          </p:cNvSpPr>
          <p:nvPr>
            <p:ph idx="1"/>
          </p:nvPr>
        </p:nvSpPr>
        <p:spPr/>
        <p:txBody>
          <a:bodyPr>
            <a:normAutofit fontScale="92500"/>
          </a:bodyPr>
          <a:lstStyle/>
          <a:p>
            <a:pPr marL="0" indent="0" algn="just">
              <a:buNone/>
            </a:pPr>
            <a:r>
              <a:rPr lang="it-IT" sz="4000" dirty="0" smtClean="0">
                <a:latin typeface="ITC Zapf Chancery" pitchFamily="66" charset="0"/>
              </a:rPr>
              <a:t>Al </a:t>
            </a:r>
            <a:r>
              <a:rPr lang="it-IT" sz="4000" dirty="0">
                <a:latin typeface="ITC Zapf Chancery" pitchFamily="66" charset="0"/>
              </a:rPr>
              <a:t>termine di un anno di formazione iniziale, nel corso di un particolare momento celebrativo del</a:t>
            </a:r>
          </a:p>
          <a:p>
            <a:pPr marL="0" indent="0" algn="just">
              <a:buNone/>
            </a:pPr>
            <a:r>
              <a:rPr lang="it-IT" sz="4000" dirty="0">
                <a:latin typeface="ITC Zapf Chancery" pitchFamily="66" charset="0"/>
              </a:rPr>
              <a:t>CVS nella diocesi di appartenenza, i “Fratelli effettivi” si “consacrano a Gesù per le mani di </a:t>
            </a:r>
            <a:r>
              <a:rPr lang="it-IT" sz="4000" dirty="0" smtClean="0">
                <a:latin typeface="ITC Zapf Chancery" pitchFamily="66" charset="0"/>
              </a:rPr>
              <a:t>Maria”, impegnandosi </a:t>
            </a:r>
            <a:r>
              <a:rPr lang="it-IT" sz="4000" dirty="0">
                <a:latin typeface="ITC Zapf Chancery" pitchFamily="66" charset="0"/>
              </a:rPr>
              <a:t>ad imitare la sua presenza materna accanto ad ogni sofferente ed il suo umile </a:t>
            </a:r>
            <a:r>
              <a:rPr lang="it-IT" sz="4000" dirty="0" smtClean="0">
                <a:latin typeface="ITC Zapf Chancery" pitchFamily="66" charset="0"/>
              </a:rPr>
              <a:t>e premuroso </a:t>
            </a:r>
            <a:r>
              <a:rPr lang="it-IT" sz="4000" dirty="0">
                <a:latin typeface="ITC Zapf Chancery" pitchFamily="66" charset="0"/>
              </a:rPr>
              <a:t>servizio. </a:t>
            </a:r>
            <a:endParaRPr lang="it-IT" sz="4000" dirty="0" smtClean="0">
              <a:latin typeface="ITC Zapf Chancery" pitchFamily="66" charset="0"/>
            </a:endParaRPr>
          </a:p>
        </p:txBody>
      </p:sp>
    </p:spTree>
    <p:extLst>
      <p:ext uri="{BB962C8B-B14F-4D97-AF65-F5344CB8AC3E}">
        <p14:creationId xmlns:p14="http://schemas.microsoft.com/office/powerpoint/2010/main" val="353862145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Chi sono</a:t>
            </a:r>
            <a:br>
              <a:rPr lang="it-IT" b="1" dirty="0">
                <a:solidFill>
                  <a:srgbClr val="FF0000"/>
                </a:solidFill>
              </a:rPr>
            </a:br>
            <a:r>
              <a:rPr lang="it-IT" sz="3100" b="1" dirty="0">
                <a:solidFill>
                  <a:srgbClr val="FF0000"/>
                </a:solidFill>
              </a:rPr>
              <a:t>Statuto </a:t>
            </a:r>
            <a:r>
              <a:rPr lang="it-IT" sz="3100" b="1" dirty="0" smtClean="0">
                <a:solidFill>
                  <a:srgbClr val="FF0000"/>
                </a:solidFill>
              </a:rPr>
              <a:t>CVS attuale</a:t>
            </a:r>
            <a:endParaRPr lang="it-IT" sz="3100" b="1" dirty="0">
              <a:solidFill>
                <a:srgbClr val="FF0000"/>
              </a:solidFill>
            </a:endParaRPr>
          </a:p>
        </p:txBody>
      </p:sp>
      <p:sp>
        <p:nvSpPr>
          <p:cNvPr id="3" name="Segnaposto contenuto 2"/>
          <p:cNvSpPr>
            <a:spLocks noGrp="1"/>
          </p:cNvSpPr>
          <p:nvPr>
            <p:ph idx="1"/>
          </p:nvPr>
        </p:nvSpPr>
        <p:spPr/>
        <p:txBody>
          <a:bodyPr>
            <a:normAutofit/>
          </a:bodyPr>
          <a:lstStyle/>
          <a:p>
            <a:pPr marL="0" indent="0" algn="just">
              <a:buNone/>
            </a:pPr>
            <a:r>
              <a:rPr lang="it-IT" sz="4000" dirty="0">
                <a:latin typeface="ITC Zapf Chancery" pitchFamily="66" charset="0"/>
              </a:rPr>
              <a:t>La loro formazione ed azione apostolica è coordinata da un responsabile designato dal </a:t>
            </a:r>
            <a:r>
              <a:rPr lang="it-IT" sz="4000" dirty="0" smtClean="0">
                <a:latin typeface="ITC Zapf Chancery" pitchFamily="66" charset="0"/>
              </a:rPr>
              <a:t>Consiglio dell’Associazione </a:t>
            </a:r>
            <a:r>
              <a:rPr lang="it-IT" sz="4000" dirty="0">
                <a:latin typeface="ITC Zapf Chancery" pitchFamily="66" charset="0"/>
              </a:rPr>
              <a:t>SODC. </a:t>
            </a:r>
            <a:endParaRPr lang="it-IT" sz="4000" dirty="0" smtClean="0">
              <a:latin typeface="ITC Zapf Chancery" pitchFamily="66" charset="0"/>
            </a:endParaRPr>
          </a:p>
        </p:txBody>
      </p:sp>
    </p:spTree>
    <p:extLst>
      <p:ext uri="{BB962C8B-B14F-4D97-AF65-F5344CB8AC3E}">
        <p14:creationId xmlns:p14="http://schemas.microsoft.com/office/powerpoint/2010/main" val="361521415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Chi sono</a:t>
            </a:r>
            <a:br>
              <a:rPr lang="it-IT" b="1" dirty="0">
                <a:solidFill>
                  <a:srgbClr val="FF0000"/>
                </a:solidFill>
              </a:rPr>
            </a:br>
            <a:r>
              <a:rPr lang="it-IT" sz="3100" b="1" dirty="0" smtClean="0">
                <a:solidFill>
                  <a:srgbClr val="FF0000"/>
                </a:solidFill>
              </a:rPr>
              <a:t>Statuto CVS attuale</a:t>
            </a:r>
            <a:endParaRPr lang="it-IT" sz="3100" b="1" dirty="0">
              <a:solidFill>
                <a:srgbClr val="FF0000"/>
              </a:solidFill>
            </a:endParaRPr>
          </a:p>
        </p:txBody>
      </p:sp>
      <p:sp>
        <p:nvSpPr>
          <p:cNvPr id="3" name="Segnaposto contenuto 2"/>
          <p:cNvSpPr>
            <a:spLocks noGrp="1"/>
          </p:cNvSpPr>
          <p:nvPr>
            <p:ph idx="1"/>
          </p:nvPr>
        </p:nvSpPr>
        <p:spPr/>
        <p:txBody>
          <a:bodyPr>
            <a:noAutofit/>
          </a:bodyPr>
          <a:lstStyle/>
          <a:p>
            <a:pPr marL="0" indent="0" algn="just">
              <a:buNone/>
            </a:pPr>
            <a:r>
              <a:rPr lang="it-IT" sz="2400" dirty="0"/>
              <a:t>Gli aderenti al CVS vivono la propria vocazione battesimale e missione apostolica nella comunione con Cristo crocifisso e </a:t>
            </a:r>
            <a:r>
              <a:rPr lang="it-IT" sz="2400" dirty="0" smtClean="0"/>
              <a:t>risorto, accogliendo </a:t>
            </a:r>
            <a:r>
              <a:rPr lang="it-IT" sz="2400" dirty="0"/>
              <a:t>la particolare presenza di Maria nella vita della </a:t>
            </a:r>
            <a:r>
              <a:rPr lang="it-IT" sz="2400" dirty="0" smtClean="0"/>
              <a:t>Chiesa, </a:t>
            </a:r>
            <a:r>
              <a:rPr lang="it-IT" sz="2400" dirty="0"/>
              <a:t>affidandosi alla “santa Madre” che forma i veri apostoli di </a:t>
            </a:r>
            <a:r>
              <a:rPr lang="it-IT" sz="2400" dirty="0" smtClean="0"/>
              <a:t>Cristo.</a:t>
            </a:r>
          </a:p>
          <a:p>
            <a:pPr marL="0" indent="0" algn="just">
              <a:buNone/>
            </a:pPr>
            <a:r>
              <a:rPr lang="it-IT" sz="2400" dirty="0" smtClean="0"/>
              <a:t>Una </a:t>
            </a:r>
            <a:r>
              <a:rPr lang="it-IT" sz="2400" dirty="0"/>
              <a:t>tale consapevolezza dei propri impegni battesimali esige una piena adesione della volontà, per una coraggiosa accettazione della propria vita, senza rassegnarsi al male ed alla debolezza, senza fuggire o nascondere la propria situazione di sofferenza; crescendo nel bene e sradicando da sé il male. </a:t>
            </a:r>
            <a:endParaRPr lang="it-IT" sz="2400" dirty="0" smtClean="0"/>
          </a:p>
        </p:txBody>
      </p:sp>
    </p:spTree>
    <p:extLst>
      <p:ext uri="{BB962C8B-B14F-4D97-AF65-F5344CB8AC3E}">
        <p14:creationId xmlns:p14="http://schemas.microsoft.com/office/powerpoint/2010/main" val="197002135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Chi sono</a:t>
            </a:r>
            <a:br>
              <a:rPr lang="it-IT" b="1" dirty="0">
                <a:solidFill>
                  <a:srgbClr val="FF0000"/>
                </a:solidFill>
              </a:rPr>
            </a:br>
            <a:r>
              <a:rPr lang="it-IT" sz="3100" b="1" dirty="0">
                <a:solidFill>
                  <a:srgbClr val="FF0000"/>
                </a:solidFill>
              </a:rPr>
              <a:t>Statuto </a:t>
            </a:r>
            <a:r>
              <a:rPr lang="it-IT" sz="3100" b="1" dirty="0" smtClean="0">
                <a:solidFill>
                  <a:srgbClr val="FF0000"/>
                </a:solidFill>
              </a:rPr>
              <a:t>CVS attuale</a:t>
            </a:r>
            <a:endParaRPr lang="it-IT" sz="3100" b="1" dirty="0">
              <a:solidFill>
                <a:srgbClr val="FF0000"/>
              </a:solidFill>
            </a:endParaRPr>
          </a:p>
        </p:txBody>
      </p:sp>
      <p:sp>
        <p:nvSpPr>
          <p:cNvPr id="3" name="Segnaposto contenuto 2"/>
          <p:cNvSpPr>
            <a:spLocks noGrp="1"/>
          </p:cNvSpPr>
          <p:nvPr>
            <p:ph idx="1"/>
          </p:nvPr>
        </p:nvSpPr>
        <p:spPr/>
        <p:txBody>
          <a:bodyPr>
            <a:normAutofit fontScale="70000" lnSpcReduction="20000"/>
          </a:bodyPr>
          <a:lstStyle/>
          <a:p>
            <a:pPr marL="0" indent="0" algn="just">
              <a:buNone/>
            </a:pPr>
            <a:r>
              <a:rPr lang="it-IT" sz="4000" dirty="0"/>
              <a:t>In tale unione a Cristo il sofferente accoglie non solo la salvezza, il senso, la speranza, la consolazione per la propria vita, ma anche la chiamata ad un impegno apostolico, nell'annuncio del Vangelo ai fratelli.</a:t>
            </a:r>
          </a:p>
          <a:p>
            <a:pPr marL="0" indent="0" algn="just">
              <a:buNone/>
            </a:pPr>
            <a:r>
              <a:rPr lang="it-IT" sz="4000" dirty="0"/>
              <a:t>Il servizio all'uomo sofferente che il CVS si propone consiste nell’annunciare con Maria la salvezza, nella fedeltà alla storia di ogni uomo.</a:t>
            </a:r>
          </a:p>
          <a:p>
            <a:pPr marL="0" indent="0" algn="just">
              <a:buNone/>
            </a:pPr>
            <a:r>
              <a:rPr lang="it-IT" sz="4000" dirty="0"/>
              <a:t>In tale risposta alla propria vocazione battesimale convergono le differenti esperienze di tutti coloro che aderiscono all’associazione, persone disabili e sane, nel servizio di un reciproco scambio di doni</a:t>
            </a:r>
          </a:p>
        </p:txBody>
      </p:sp>
    </p:spTree>
    <p:extLst>
      <p:ext uri="{BB962C8B-B14F-4D97-AF65-F5344CB8AC3E}">
        <p14:creationId xmlns:p14="http://schemas.microsoft.com/office/powerpoint/2010/main" val="180231240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Chi sono</a:t>
            </a:r>
            <a:br>
              <a:rPr lang="it-IT" b="1" dirty="0">
                <a:solidFill>
                  <a:srgbClr val="FF0000"/>
                </a:solidFill>
              </a:rPr>
            </a:br>
            <a:r>
              <a:rPr lang="it-IT" sz="3100" b="1" dirty="0">
                <a:solidFill>
                  <a:srgbClr val="FF0000"/>
                </a:solidFill>
              </a:rPr>
              <a:t>Statuto </a:t>
            </a:r>
            <a:r>
              <a:rPr lang="it-IT" sz="3100" b="1" dirty="0" smtClean="0">
                <a:solidFill>
                  <a:srgbClr val="FF0000"/>
                </a:solidFill>
              </a:rPr>
              <a:t>CVS attuale</a:t>
            </a:r>
            <a:endParaRPr lang="it-IT" sz="3100" b="1" dirty="0">
              <a:solidFill>
                <a:srgbClr val="FF0000"/>
              </a:solidFill>
            </a:endParaRPr>
          </a:p>
        </p:txBody>
      </p:sp>
      <p:sp>
        <p:nvSpPr>
          <p:cNvPr id="3" name="Segnaposto contenuto 2"/>
          <p:cNvSpPr>
            <a:spLocks noGrp="1"/>
          </p:cNvSpPr>
          <p:nvPr>
            <p:ph idx="1"/>
          </p:nvPr>
        </p:nvSpPr>
        <p:spPr/>
        <p:txBody>
          <a:bodyPr>
            <a:normAutofit/>
          </a:bodyPr>
          <a:lstStyle/>
          <a:p>
            <a:pPr marL="0" indent="0" algn="just">
              <a:buNone/>
            </a:pPr>
            <a:r>
              <a:rPr lang="it-IT" sz="4000" dirty="0">
                <a:latin typeface="ITC Zapf Chancery" pitchFamily="66" charset="0"/>
              </a:rPr>
              <a:t>Ogni iscritto </a:t>
            </a:r>
            <a:r>
              <a:rPr lang="it-IT" sz="4000" dirty="0" smtClean="0">
                <a:latin typeface="ITC Zapf Chancery" pitchFamily="66" charset="0"/>
              </a:rPr>
              <a:t>riconosce </a:t>
            </a:r>
            <a:r>
              <a:rPr lang="it-IT" sz="4000" dirty="0">
                <a:latin typeface="ITC Zapf Chancery" pitchFamily="66" charset="0"/>
              </a:rPr>
              <a:t>e condivide la pienezza di senso e di valore della propria esistenza, in ogni suo momento e manifestazione, di forza o di debolezza, di serenità o di sofferenza, esprimendo l’unica gioia delle Beatitudini evangeliche.</a:t>
            </a:r>
          </a:p>
        </p:txBody>
      </p:sp>
    </p:spTree>
    <p:extLst>
      <p:ext uri="{BB962C8B-B14F-4D97-AF65-F5344CB8AC3E}">
        <p14:creationId xmlns:p14="http://schemas.microsoft.com/office/powerpoint/2010/main" val="417553056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Considerazioni finali e interrogazioni</a:t>
            </a:r>
            <a:endParaRPr lang="it-IT" sz="3100" b="1" dirty="0">
              <a:solidFill>
                <a:srgbClr val="FF0000"/>
              </a:solidFill>
            </a:endParaRPr>
          </a:p>
        </p:txBody>
      </p:sp>
      <p:sp>
        <p:nvSpPr>
          <p:cNvPr id="3" name="Segnaposto contenuto 2"/>
          <p:cNvSpPr>
            <a:spLocks noGrp="1"/>
          </p:cNvSpPr>
          <p:nvPr>
            <p:ph idx="1"/>
          </p:nvPr>
        </p:nvSpPr>
        <p:spPr/>
        <p:txBody>
          <a:bodyPr>
            <a:normAutofit/>
          </a:bodyPr>
          <a:lstStyle/>
          <a:p>
            <a:pPr marL="0" indent="0" algn="just">
              <a:buNone/>
            </a:pPr>
            <a:r>
              <a:rPr lang="it-IT" sz="4000" dirty="0">
                <a:latin typeface="ITC Zapf Chancery" pitchFamily="66" charset="0"/>
              </a:rPr>
              <a:t>La promessa e la profezia impegnano anzitutto chi le fa, ma allo stesso tempo lasciano a chi ne è oggetto, tutta la responsabilità personale, la libertà di decisione, l’originalità nel definire i modi in cui quella promessa si concretizzerà.</a:t>
            </a:r>
            <a:endParaRPr lang="it-IT" sz="4000" dirty="0" smtClean="0">
              <a:latin typeface="ITC Zapf Chancery" pitchFamily="66" charset="0"/>
            </a:endParaRPr>
          </a:p>
        </p:txBody>
      </p:sp>
    </p:spTree>
    <p:extLst>
      <p:ext uri="{BB962C8B-B14F-4D97-AF65-F5344CB8AC3E}">
        <p14:creationId xmlns:p14="http://schemas.microsoft.com/office/powerpoint/2010/main" val="137783148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Considerazioni finali e interrogazioni</a:t>
            </a:r>
            <a:endParaRPr lang="it-IT" sz="3100" b="1" dirty="0">
              <a:solidFill>
                <a:srgbClr val="FF0000"/>
              </a:solidFill>
            </a:endParaRPr>
          </a:p>
        </p:txBody>
      </p:sp>
      <p:sp>
        <p:nvSpPr>
          <p:cNvPr id="3" name="Segnaposto contenuto 2"/>
          <p:cNvSpPr>
            <a:spLocks noGrp="1"/>
          </p:cNvSpPr>
          <p:nvPr>
            <p:ph idx="1"/>
          </p:nvPr>
        </p:nvSpPr>
        <p:spPr/>
        <p:txBody>
          <a:bodyPr>
            <a:normAutofit/>
          </a:bodyPr>
          <a:lstStyle/>
          <a:p>
            <a:pPr marL="0" indent="0" algn="just">
              <a:buNone/>
            </a:pPr>
            <a:r>
              <a:rPr lang="it-IT" sz="4000" dirty="0">
                <a:latin typeface="ITC Zapf Chancery" pitchFamily="66" charset="0"/>
              </a:rPr>
              <a:t>Esiste forse un compito più grande del dedicarsi a che l’altro viva? C’è progetto tanto gratificante ed entusiasmante quanto curare la qualità dello stare al mondo altrui? C’è missione più capace di dare all’esistenza umana un senso altrettanto profondo?</a:t>
            </a:r>
            <a:endParaRPr lang="it-IT" sz="4000" dirty="0" smtClean="0">
              <a:latin typeface="ITC Zapf Chancery" pitchFamily="66" charset="0"/>
            </a:endParaRPr>
          </a:p>
        </p:txBody>
      </p:sp>
    </p:spTree>
    <p:extLst>
      <p:ext uri="{BB962C8B-B14F-4D97-AF65-F5344CB8AC3E}">
        <p14:creationId xmlns:p14="http://schemas.microsoft.com/office/powerpoint/2010/main" val="237562114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Chi sono </a:t>
            </a:r>
            <a:br>
              <a:rPr lang="it-IT" b="1" dirty="0" smtClean="0">
                <a:solidFill>
                  <a:srgbClr val="FF0000"/>
                </a:solidFill>
              </a:rPr>
            </a:br>
            <a:r>
              <a:rPr lang="it-IT" sz="3200" b="1" dirty="0" smtClean="0">
                <a:solidFill>
                  <a:srgbClr val="FF0000"/>
                </a:solidFill>
              </a:rPr>
              <a:t>Statuto 1973</a:t>
            </a:r>
            <a:endParaRPr lang="it-IT" b="1" dirty="0">
              <a:solidFill>
                <a:srgbClr val="FF0000"/>
              </a:solidFill>
            </a:endParaRPr>
          </a:p>
        </p:txBody>
      </p:sp>
      <p:sp>
        <p:nvSpPr>
          <p:cNvPr id="3" name="Segnaposto contenuto 2"/>
          <p:cNvSpPr>
            <a:spLocks noGrp="1"/>
          </p:cNvSpPr>
          <p:nvPr>
            <p:ph idx="1"/>
          </p:nvPr>
        </p:nvSpPr>
        <p:spPr/>
        <p:txBody>
          <a:bodyPr>
            <a:normAutofit/>
          </a:bodyPr>
          <a:lstStyle/>
          <a:p>
            <a:pPr marL="0" indent="0" algn="just">
              <a:buNone/>
            </a:pPr>
            <a:endParaRPr lang="it-IT" sz="4000" dirty="0" smtClean="0">
              <a:latin typeface="ITC Zapf Chancery" pitchFamily="66" charset="0"/>
            </a:endParaRPr>
          </a:p>
          <a:p>
            <a:pPr marL="0" indent="0" algn="just">
              <a:buNone/>
            </a:pPr>
            <a:r>
              <a:rPr lang="it-IT" sz="4000" dirty="0" smtClean="0">
                <a:latin typeface="ITC Zapf Chancery" pitchFamily="66" charset="0"/>
              </a:rPr>
              <a:t>Sono i fedeli già iscritti ai Fratelli degli Ammalati che si propongono di vivere con maggiore impegno lo spirito della medesima Associazione e di sostenere l’apostolato, pur vivendo in </a:t>
            </a:r>
            <a:r>
              <a:rPr lang="it-IT" sz="4000" dirty="0" smtClean="0">
                <a:latin typeface="ITC Zapf Chancery" pitchFamily="66" charset="0"/>
              </a:rPr>
              <a:t>famiglia.</a:t>
            </a:r>
            <a:endParaRPr lang="it-IT" sz="4000" dirty="0" smtClean="0">
              <a:latin typeface="ITC Zapf Chancery" pitchFamily="66" charset="0"/>
            </a:endParaRPr>
          </a:p>
        </p:txBody>
      </p:sp>
    </p:spTree>
    <p:extLst>
      <p:ext uri="{BB962C8B-B14F-4D97-AF65-F5344CB8AC3E}">
        <p14:creationId xmlns:p14="http://schemas.microsoft.com/office/powerpoint/2010/main" val="65271134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Considerazioni finali e interrogazioni</a:t>
            </a:r>
            <a:endParaRPr lang="it-IT" sz="3100" b="1" dirty="0">
              <a:solidFill>
                <a:srgbClr val="FF0000"/>
              </a:solidFill>
            </a:endParaRPr>
          </a:p>
        </p:txBody>
      </p:sp>
      <p:sp>
        <p:nvSpPr>
          <p:cNvPr id="3" name="Segnaposto contenuto 2"/>
          <p:cNvSpPr>
            <a:spLocks noGrp="1"/>
          </p:cNvSpPr>
          <p:nvPr>
            <p:ph idx="1"/>
          </p:nvPr>
        </p:nvSpPr>
        <p:spPr/>
        <p:txBody>
          <a:bodyPr>
            <a:normAutofit fontScale="92500" lnSpcReduction="10000"/>
          </a:bodyPr>
          <a:lstStyle/>
          <a:p>
            <a:pPr marL="0" indent="0" algn="just">
              <a:buNone/>
            </a:pPr>
            <a:r>
              <a:rPr lang="it-IT" sz="4000" dirty="0"/>
              <a:t>Rinnovare la chiamata, la nostra chiamata, significa scegliere, dire di sì e stancarci con ciò che è fecondo agli occhi di Dio, che rende presente, incarna il suo Figlio Gesù. </a:t>
            </a:r>
            <a:r>
              <a:rPr lang="it-IT" sz="4000" i="1" dirty="0"/>
              <a:t>Voglia Iddio che troviamo, in questa salutare stanchezza, la fonte della nostra identità e felicità</a:t>
            </a:r>
            <a:r>
              <a:rPr lang="it-IT" sz="4000" dirty="0"/>
              <a:t>. La vicinanza stanca, e questa stanchezza è santità.</a:t>
            </a:r>
            <a:endParaRPr lang="it-IT" sz="4000" dirty="0" smtClean="0">
              <a:latin typeface="ITC Zapf Chancery" pitchFamily="66" charset="0"/>
            </a:endParaRPr>
          </a:p>
        </p:txBody>
      </p:sp>
    </p:spTree>
    <p:extLst>
      <p:ext uri="{BB962C8B-B14F-4D97-AF65-F5344CB8AC3E}">
        <p14:creationId xmlns:p14="http://schemas.microsoft.com/office/powerpoint/2010/main" val="6973026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Considerazioni finali e interrogazioni</a:t>
            </a:r>
            <a:endParaRPr lang="it-IT" sz="3100" b="1" dirty="0">
              <a:solidFill>
                <a:srgbClr val="FF0000"/>
              </a:solidFill>
            </a:endParaRPr>
          </a:p>
        </p:txBody>
      </p:sp>
      <p:sp>
        <p:nvSpPr>
          <p:cNvPr id="3" name="Segnaposto contenuto 2"/>
          <p:cNvSpPr>
            <a:spLocks noGrp="1"/>
          </p:cNvSpPr>
          <p:nvPr>
            <p:ph idx="1"/>
          </p:nvPr>
        </p:nvSpPr>
        <p:spPr/>
        <p:txBody>
          <a:bodyPr>
            <a:normAutofit fontScale="62500" lnSpcReduction="20000"/>
          </a:bodyPr>
          <a:lstStyle/>
          <a:p>
            <a:pPr marL="0" indent="0" algn="just">
              <a:buNone/>
            </a:pPr>
            <a:r>
              <a:rPr lang="it-IT" sz="4000" dirty="0"/>
              <a:t>Quando sentiamo il minaccioso pronostico “siamo sempre di meno”, dovremmo prima di tutto preoccuparci non della diminuzione di questa o quella forma di consacrazione nella Chiesa, ma piuttosto della carenza di uomini e donne che vogliono vivere la felicità facendo percorsi di santità, uomini e donne che facciano ardere il loro cuore con l’annuncio più bello e liberatore. </a:t>
            </a:r>
            <a:endParaRPr lang="it-IT" sz="4000" dirty="0" smtClean="0"/>
          </a:p>
          <a:p>
            <a:pPr marL="0" indent="0" algn="just">
              <a:buNone/>
            </a:pPr>
            <a:r>
              <a:rPr lang="it-IT" sz="4000" dirty="0" smtClean="0"/>
              <a:t>«</a:t>
            </a:r>
            <a:r>
              <a:rPr lang="it-IT" sz="4000" dirty="0"/>
              <a:t>Se qualcosa deve santamente inquietarci e preoccupare la nostra coscienza è che tanti nostri fratelli vivono senza la forza, senza la luce e la consolazione dell’amicizia con Gesù Cristo, vivono senza una comunità di fede che li accolga, senza un orizzonte di senso e di vita</a:t>
            </a:r>
            <a:r>
              <a:rPr lang="it-IT" sz="4000" dirty="0" smtClean="0"/>
              <a:t>».</a:t>
            </a:r>
            <a:endParaRPr lang="it-IT" sz="4000" dirty="0" smtClean="0">
              <a:latin typeface="ITC Zapf Chancery" pitchFamily="66" charset="0"/>
            </a:endParaRPr>
          </a:p>
        </p:txBody>
      </p:sp>
    </p:spTree>
    <p:extLst>
      <p:ext uri="{BB962C8B-B14F-4D97-AF65-F5344CB8AC3E}">
        <p14:creationId xmlns:p14="http://schemas.microsoft.com/office/powerpoint/2010/main" val="393537769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Considerazioni finali e interrogazioni</a:t>
            </a:r>
            <a:endParaRPr lang="it-IT" sz="3100" b="1" dirty="0">
              <a:solidFill>
                <a:srgbClr val="FF0000"/>
              </a:solidFill>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sz="4000" dirty="0"/>
              <a:t>L’immagine di Maria, la Madre che ci protegge e ci accompagna, ci ricorda che lei è stata chiamata la “beata”. A lei, che ha vissuto il dolore come una spada che le trafigge il cuore, </a:t>
            </a:r>
            <a:r>
              <a:rPr lang="it-IT" sz="4000" dirty="0" smtClean="0"/>
              <a:t>chiediamo </a:t>
            </a:r>
            <a:r>
              <a:rPr lang="it-IT" sz="4000" dirty="0"/>
              <a:t>il dono dell’apertura allo Spirito Santo, della gioia perseverante, quella che non si abbatte e non indietreggia, quella che sempre fa sperimentare e affermare: “Grandi cose fa l’Onnipotente, e santo è il suo nome”.</a:t>
            </a:r>
            <a:endParaRPr lang="it-IT" sz="4000" dirty="0" smtClean="0">
              <a:latin typeface="ITC Zapf Chancery" pitchFamily="66" charset="0"/>
            </a:endParaRPr>
          </a:p>
        </p:txBody>
      </p:sp>
    </p:spTree>
    <p:extLst>
      <p:ext uri="{BB962C8B-B14F-4D97-AF65-F5344CB8AC3E}">
        <p14:creationId xmlns:p14="http://schemas.microsoft.com/office/powerpoint/2010/main" val="323365060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1026" name="Picture 2" descr="Risultati immagini per seminat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403648"/>
            <a:ext cx="6852416" cy="10515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49088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0000"/>
                </a:solidFill>
              </a:rPr>
              <a:t>Chi sono</a:t>
            </a:r>
            <a:br>
              <a:rPr lang="it-IT" b="1" dirty="0">
                <a:solidFill>
                  <a:srgbClr val="FF0000"/>
                </a:solidFill>
              </a:rPr>
            </a:br>
            <a:r>
              <a:rPr lang="it-IT" sz="3100" b="1" dirty="0">
                <a:solidFill>
                  <a:srgbClr val="FF0000"/>
                </a:solidFill>
              </a:rPr>
              <a:t>Statuto 1973</a:t>
            </a:r>
          </a:p>
        </p:txBody>
      </p:sp>
      <p:sp>
        <p:nvSpPr>
          <p:cNvPr id="3" name="Segnaposto contenuto 2"/>
          <p:cNvSpPr>
            <a:spLocks noGrp="1"/>
          </p:cNvSpPr>
          <p:nvPr>
            <p:ph idx="1"/>
          </p:nvPr>
        </p:nvSpPr>
        <p:spPr/>
        <p:txBody>
          <a:bodyPr>
            <a:normAutofit/>
          </a:bodyPr>
          <a:lstStyle/>
          <a:p>
            <a:pPr marL="0" indent="0" algn="just">
              <a:buNone/>
            </a:pPr>
            <a:endParaRPr lang="it-IT" sz="4000" dirty="0" smtClean="0">
              <a:latin typeface="ITC Zapf Chancery" pitchFamily="66" charset="0"/>
            </a:endParaRPr>
          </a:p>
          <a:p>
            <a:pPr marL="0" indent="0" algn="just">
              <a:buNone/>
            </a:pPr>
            <a:r>
              <a:rPr lang="it-IT" sz="4000" dirty="0" smtClean="0">
                <a:latin typeface="ITC Zapf Chancery" pitchFamily="66" charset="0"/>
              </a:rPr>
              <a:t>Non vengono richiesti i voti di castità, povertà e obbedienza ma la Consacrazione solenne </a:t>
            </a:r>
            <a:r>
              <a:rPr lang="it-IT" sz="4000" dirty="0" smtClean="0">
                <a:latin typeface="ITC Zapf Chancery" pitchFamily="66" charset="0"/>
              </a:rPr>
              <a:t> all’Immacolata</a:t>
            </a:r>
            <a:r>
              <a:rPr lang="it-IT" sz="4000" dirty="0" smtClean="0">
                <a:latin typeface="ITC Zapf Chancery" pitchFamily="66" charset="0"/>
              </a:rPr>
              <a:t>.</a:t>
            </a:r>
          </a:p>
        </p:txBody>
      </p:sp>
    </p:spTree>
    <p:extLst>
      <p:ext uri="{BB962C8B-B14F-4D97-AF65-F5344CB8AC3E}">
        <p14:creationId xmlns:p14="http://schemas.microsoft.com/office/powerpoint/2010/main" val="282004932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354162"/>
          </a:xfrm>
        </p:spPr>
        <p:txBody>
          <a:bodyPr>
            <a:normAutofit/>
          </a:bodyPr>
          <a:lstStyle/>
          <a:p>
            <a:r>
              <a:rPr lang="it-IT" b="1" dirty="0" smtClean="0">
                <a:solidFill>
                  <a:srgbClr val="FF0000"/>
                </a:solidFill>
              </a:rPr>
              <a:t>Chi sono</a:t>
            </a:r>
            <a:r>
              <a:rPr lang="it-IT" b="1" dirty="0">
                <a:solidFill>
                  <a:srgbClr val="FF0000"/>
                </a:solidFill>
              </a:rPr>
              <a:t/>
            </a:r>
            <a:br>
              <a:rPr lang="it-IT" b="1" dirty="0">
                <a:solidFill>
                  <a:srgbClr val="FF0000"/>
                </a:solidFill>
              </a:rPr>
            </a:br>
            <a:r>
              <a:rPr lang="it-IT" sz="3100" b="1" dirty="0">
                <a:solidFill>
                  <a:srgbClr val="FF0000"/>
                </a:solidFill>
              </a:rPr>
              <a:t>Statuto 1973</a:t>
            </a:r>
          </a:p>
        </p:txBody>
      </p:sp>
      <p:sp>
        <p:nvSpPr>
          <p:cNvPr id="3" name="Segnaposto contenuto 2"/>
          <p:cNvSpPr>
            <a:spLocks noGrp="1"/>
          </p:cNvSpPr>
          <p:nvPr>
            <p:ph idx="1"/>
          </p:nvPr>
        </p:nvSpPr>
        <p:spPr/>
        <p:txBody>
          <a:bodyPr>
            <a:normAutofit/>
          </a:bodyPr>
          <a:lstStyle/>
          <a:p>
            <a:pPr marL="0" indent="0" algn="just">
              <a:buNone/>
            </a:pPr>
            <a:endParaRPr lang="it-IT" sz="4000" dirty="0" smtClean="0">
              <a:latin typeface="ITC Zapf Chancery" pitchFamily="66" charset="0"/>
            </a:endParaRPr>
          </a:p>
          <a:p>
            <a:pPr marL="0" indent="0" algn="just">
              <a:buNone/>
            </a:pPr>
            <a:r>
              <a:rPr lang="it-IT" sz="4000" dirty="0" smtClean="0">
                <a:latin typeface="ITC Zapf Chancery" pitchFamily="66" charset="0"/>
              </a:rPr>
              <a:t>Si distinguono dai Fratelli degli Ammalati per l’impegno più diretto di vivere lo spirito della Consacrazione all’Immacolata e di sostenere con vera costanza, sia pure con sacrificio, </a:t>
            </a:r>
            <a:r>
              <a:rPr lang="it-IT" sz="4000" dirty="0" smtClean="0">
                <a:latin typeface="ITC Zapf Chancery" pitchFamily="66" charset="0"/>
              </a:rPr>
              <a:t>l’Apostolato</a:t>
            </a:r>
            <a:r>
              <a:rPr lang="it-IT" sz="4000" dirty="0" smtClean="0">
                <a:latin typeface="ITC Zapf Chancery" pitchFamily="66" charset="0"/>
              </a:rPr>
              <a:t>.</a:t>
            </a:r>
          </a:p>
        </p:txBody>
      </p:sp>
    </p:spTree>
    <p:extLst>
      <p:ext uri="{BB962C8B-B14F-4D97-AF65-F5344CB8AC3E}">
        <p14:creationId xmlns:p14="http://schemas.microsoft.com/office/powerpoint/2010/main" val="227558607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Impegni</a:t>
            </a:r>
            <a:r>
              <a:rPr lang="it-IT" b="1" dirty="0">
                <a:solidFill>
                  <a:srgbClr val="FF0000"/>
                </a:solidFill>
              </a:rPr>
              <a:t/>
            </a:r>
            <a:br>
              <a:rPr lang="it-IT" b="1" dirty="0">
                <a:solidFill>
                  <a:srgbClr val="FF0000"/>
                </a:solidFill>
              </a:rPr>
            </a:br>
            <a:r>
              <a:rPr lang="it-IT" sz="3100" b="1" dirty="0">
                <a:solidFill>
                  <a:srgbClr val="FF0000"/>
                </a:solidFill>
              </a:rPr>
              <a:t>Statuto 1973</a:t>
            </a:r>
          </a:p>
        </p:txBody>
      </p:sp>
      <p:sp>
        <p:nvSpPr>
          <p:cNvPr id="3" name="Segnaposto contenuto 2"/>
          <p:cNvSpPr>
            <a:spLocks noGrp="1"/>
          </p:cNvSpPr>
          <p:nvPr>
            <p:ph idx="1"/>
          </p:nvPr>
        </p:nvSpPr>
        <p:spPr/>
        <p:txBody>
          <a:bodyPr>
            <a:normAutofit fontScale="92500"/>
          </a:bodyPr>
          <a:lstStyle/>
          <a:p>
            <a:pPr marL="0" indent="0" algn="just">
              <a:buNone/>
            </a:pPr>
            <a:r>
              <a:rPr lang="it-IT" sz="4000" dirty="0" smtClean="0">
                <a:latin typeface="ITC Zapf Chancery" pitchFamily="66" charset="0"/>
              </a:rPr>
              <a:t>Quelli che già definiscono l’appartenenza al CVS.</a:t>
            </a:r>
          </a:p>
          <a:p>
            <a:pPr marL="0" indent="0" algn="just">
              <a:buNone/>
            </a:pPr>
            <a:r>
              <a:rPr lang="it-IT" sz="4000" dirty="0" smtClean="0">
                <a:latin typeface="ITC Zapf Chancery" pitchFamily="66" charset="0"/>
              </a:rPr>
              <a:t>In modo specifico estendere i Volontari della Sofferenza ovunque.</a:t>
            </a:r>
          </a:p>
          <a:p>
            <a:pPr marL="0" indent="0" algn="just">
              <a:buNone/>
            </a:pPr>
            <a:r>
              <a:rPr lang="it-IT" sz="4000" dirty="0" smtClean="0">
                <a:latin typeface="ITC Zapf Chancery" pitchFamily="66" charset="0"/>
              </a:rPr>
              <a:t>Interessare i fratelli sani.</a:t>
            </a:r>
          </a:p>
          <a:p>
            <a:pPr marL="0" indent="0" algn="just">
              <a:buNone/>
            </a:pPr>
            <a:r>
              <a:rPr lang="it-IT" sz="4000" dirty="0" smtClean="0">
                <a:latin typeface="ITC Zapf Chancery" pitchFamily="66" charset="0"/>
              </a:rPr>
              <a:t>Sostenere le comunità anche finanziariamente, secondo le proprie possibilità.</a:t>
            </a:r>
          </a:p>
        </p:txBody>
      </p:sp>
    </p:spTree>
    <p:extLst>
      <p:ext uri="{BB962C8B-B14F-4D97-AF65-F5344CB8AC3E}">
        <p14:creationId xmlns:p14="http://schemas.microsoft.com/office/powerpoint/2010/main" val="244380197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La Consacrazione a Maria</a:t>
            </a:r>
            <a:r>
              <a:rPr lang="it-IT" b="1" dirty="0">
                <a:solidFill>
                  <a:srgbClr val="FF0000"/>
                </a:solidFill>
              </a:rPr>
              <a:t/>
            </a:r>
            <a:br>
              <a:rPr lang="it-IT" b="1" dirty="0">
                <a:solidFill>
                  <a:srgbClr val="FF0000"/>
                </a:solidFill>
              </a:rPr>
            </a:br>
            <a:r>
              <a:rPr lang="it-IT" sz="3100" b="1" dirty="0">
                <a:solidFill>
                  <a:srgbClr val="FF0000"/>
                </a:solidFill>
              </a:rPr>
              <a:t>Statuto 1973</a:t>
            </a:r>
          </a:p>
        </p:txBody>
      </p:sp>
      <p:sp>
        <p:nvSpPr>
          <p:cNvPr id="3" name="Segnaposto contenuto 2"/>
          <p:cNvSpPr>
            <a:spLocks noGrp="1"/>
          </p:cNvSpPr>
          <p:nvPr>
            <p:ph idx="1"/>
          </p:nvPr>
        </p:nvSpPr>
        <p:spPr/>
        <p:txBody>
          <a:bodyPr>
            <a:normAutofit/>
          </a:bodyPr>
          <a:lstStyle/>
          <a:p>
            <a:pPr marL="0" indent="0" algn="just">
              <a:buNone/>
            </a:pPr>
            <a:endParaRPr lang="it-IT" sz="4000" dirty="0" smtClean="0">
              <a:latin typeface="ITC Zapf Chancery" pitchFamily="66" charset="0"/>
            </a:endParaRPr>
          </a:p>
          <a:p>
            <a:pPr marL="0" indent="0" algn="just">
              <a:buNone/>
            </a:pPr>
            <a:r>
              <a:rPr lang="it-IT" sz="4000" dirty="0" smtClean="0">
                <a:latin typeface="ITC Zapf Chancery" pitchFamily="66" charset="0"/>
              </a:rPr>
              <a:t>Convinti che nulla vi è tra i cristiani che maggiormente faccia appartenere a Gesù quanto la donazione completa e perpetua del proprio essere alla Vergine santa, gli Associati si consacrano a Maria Santissima per essere completamente di </a:t>
            </a:r>
            <a:r>
              <a:rPr lang="it-IT" sz="4000" dirty="0" smtClean="0">
                <a:latin typeface="ITC Zapf Chancery" pitchFamily="66" charset="0"/>
              </a:rPr>
              <a:t>Gesù.</a:t>
            </a:r>
            <a:endParaRPr lang="it-IT" sz="4000" dirty="0" smtClean="0">
              <a:latin typeface="ITC Zapf Chancery" pitchFamily="66" charset="0"/>
            </a:endParaRPr>
          </a:p>
        </p:txBody>
      </p:sp>
    </p:spTree>
    <p:extLst>
      <p:ext uri="{BB962C8B-B14F-4D97-AF65-F5344CB8AC3E}">
        <p14:creationId xmlns:p14="http://schemas.microsoft.com/office/powerpoint/2010/main" val="277639940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La Consacrazione a Maria</a:t>
            </a:r>
            <a:r>
              <a:rPr lang="it-IT" b="1" dirty="0">
                <a:solidFill>
                  <a:srgbClr val="FF0000"/>
                </a:solidFill>
              </a:rPr>
              <a:t/>
            </a:r>
            <a:br>
              <a:rPr lang="it-IT" b="1" dirty="0">
                <a:solidFill>
                  <a:srgbClr val="FF0000"/>
                </a:solidFill>
              </a:rPr>
            </a:br>
            <a:r>
              <a:rPr lang="it-IT" sz="3100" b="1" dirty="0">
                <a:solidFill>
                  <a:srgbClr val="FF0000"/>
                </a:solidFill>
              </a:rPr>
              <a:t>Statuto 1973</a:t>
            </a:r>
          </a:p>
        </p:txBody>
      </p:sp>
      <p:sp>
        <p:nvSpPr>
          <p:cNvPr id="3" name="Segnaposto contenuto 2"/>
          <p:cNvSpPr>
            <a:spLocks noGrp="1"/>
          </p:cNvSpPr>
          <p:nvPr>
            <p:ph idx="1"/>
          </p:nvPr>
        </p:nvSpPr>
        <p:spPr/>
        <p:txBody>
          <a:bodyPr>
            <a:normAutofit lnSpcReduction="10000"/>
          </a:bodyPr>
          <a:lstStyle/>
          <a:p>
            <a:pPr marL="0" indent="0" algn="just">
              <a:buNone/>
            </a:pPr>
            <a:endParaRPr lang="it-IT" sz="4000" dirty="0" smtClean="0">
              <a:latin typeface="ITC Zapf Chancery" pitchFamily="66" charset="0"/>
            </a:endParaRPr>
          </a:p>
          <a:p>
            <a:pPr marL="0" indent="0" algn="just">
              <a:buNone/>
            </a:pPr>
            <a:r>
              <a:rPr lang="it-IT" sz="4000" dirty="0" smtClean="0">
                <a:latin typeface="ITC Zapf Chancery" pitchFamily="66" charset="0"/>
              </a:rPr>
              <a:t>La Consacrazione deve operare in noi la perfetta morte del nostro io,</a:t>
            </a:r>
          </a:p>
          <a:p>
            <a:pPr marL="0" indent="0" algn="just">
              <a:buNone/>
            </a:pPr>
            <a:r>
              <a:rPr lang="it-IT" sz="4000" dirty="0" smtClean="0">
                <a:latin typeface="ITC Zapf Chancery" pitchFamily="66" charset="0"/>
              </a:rPr>
              <a:t>La perfetta pratica dell’infanzia spirituale alla scuola di Maria.</a:t>
            </a:r>
          </a:p>
          <a:p>
            <a:pPr marL="0" indent="0" algn="just">
              <a:buNone/>
            </a:pPr>
            <a:r>
              <a:rPr lang="it-IT" sz="4000" dirty="0" smtClean="0">
                <a:latin typeface="ITC Zapf Chancery" pitchFamily="66" charset="0"/>
              </a:rPr>
              <a:t>L’imitazione delle virtù della Vergine santa per ricopiare al massimo il Cuore di Gesù.</a:t>
            </a:r>
          </a:p>
        </p:txBody>
      </p:sp>
    </p:spTree>
    <p:extLst>
      <p:ext uri="{BB962C8B-B14F-4D97-AF65-F5344CB8AC3E}">
        <p14:creationId xmlns:p14="http://schemas.microsoft.com/office/powerpoint/2010/main" val="116549318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Come si diventa</a:t>
            </a:r>
            <a:r>
              <a:rPr lang="it-IT" b="1" dirty="0">
                <a:solidFill>
                  <a:srgbClr val="FF0000"/>
                </a:solidFill>
              </a:rPr>
              <a:t/>
            </a:r>
            <a:br>
              <a:rPr lang="it-IT" b="1" dirty="0">
                <a:solidFill>
                  <a:srgbClr val="FF0000"/>
                </a:solidFill>
              </a:rPr>
            </a:br>
            <a:r>
              <a:rPr lang="it-IT" sz="3100" b="1" dirty="0">
                <a:solidFill>
                  <a:srgbClr val="FF0000"/>
                </a:solidFill>
              </a:rPr>
              <a:t>Statuto 1973</a:t>
            </a:r>
          </a:p>
        </p:txBody>
      </p:sp>
      <p:sp>
        <p:nvSpPr>
          <p:cNvPr id="3" name="Segnaposto contenuto 2"/>
          <p:cNvSpPr>
            <a:spLocks noGrp="1"/>
          </p:cNvSpPr>
          <p:nvPr>
            <p:ph idx="1"/>
          </p:nvPr>
        </p:nvSpPr>
        <p:spPr/>
        <p:txBody>
          <a:bodyPr>
            <a:normAutofit/>
          </a:bodyPr>
          <a:lstStyle/>
          <a:p>
            <a:pPr marL="0" indent="0" algn="just">
              <a:buNone/>
            </a:pPr>
            <a:endParaRPr lang="it-IT" sz="4000" dirty="0" smtClean="0">
              <a:latin typeface="ITC Zapf Chancery" pitchFamily="66" charset="0"/>
            </a:endParaRPr>
          </a:p>
          <a:p>
            <a:pPr marL="0" indent="0" algn="just">
              <a:buNone/>
            </a:pPr>
            <a:r>
              <a:rPr lang="it-IT" sz="4000" dirty="0" smtClean="0">
                <a:latin typeface="ITC Zapf Chancery" pitchFamily="66" charset="0"/>
              </a:rPr>
              <a:t>Il richiedente deve già essere iscritto ai Fratelli degli Ammalati e deve già aver dimostrato di  conoscere lo spirito e l’attività dell’Associazione e di avere lodevolmente operato nei vari settori del Centro.</a:t>
            </a:r>
          </a:p>
        </p:txBody>
      </p:sp>
    </p:spTree>
    <p:extLst>
      <p:ext uri="{BB962C8B-B14F-4D97-AF65-F5344CB8AC3E}">
        <p14:creationId xmlns:p14="http://schemas.microsoft.com/office/powerpoint/2010/main" val="184774215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40000"/>
                <a:lumOff val="6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Apostolato</a:t>
            </a:r>
            <a:r>
              <a:rPr lang="it-IT" b="1" dirty="0">
                <a:solidFill>
                  <a:srgbClr val="FF0000"/>
                </a:solidFill>
              </a:rPr>
              <a:t/>
            </a:r>
            <a:br>
              <a:rPr lang="it-IT" b="1" dirty="0">
                <a:solidFill>
                  <a:srgbClr val="FF0000"/>
                </a:solidFill>
              </a:rPr>
            </a:br>
            <a:r>
              <a:rPr lang="it-IT" sz="3100" b="1" dirty="0">
                <a:solidFill>
                  <a:srgbClr val="FF0000"/>
                </a:solidFill>
              </a:rPr>
              <a:t>Statuto 1973</a:t>
            </a:r>
          </a:p>
        </p:txBody>
      </p:sp>
      <p:sp>
        <p:nvSpPr>
          <p:cNvPr id="3" name="Segnaposto contenuto 2"/>
          <p:cNvSpPr>
            <a:spLocks noGrp="1"/>
          </p:cNvSpPr>
          <p:nvPr>
            <p:ph idx="1"/>
          </p:nvPr>
        </p:nvSpPr>
        <p:spPr/>
        <p:txBody>
          <a:bodyPr>
            <a:normAutofit fontScale="92500"/>
          </a:bodyPr>
          <a:lstStyle/>
          <a:p>
            <a:pPr marL="0" indent="0" algn="just">
              <a:buNone/>
            </a:pPr>
            <a:endParaRPr lang="it-IT" sz="4000" dirty="0" smtClean="0">
              <a:latin typeface="ITC Zapf Chancery" pitchFamily="66" charset="0"/>
            </a:endParaRPr>
          </a:p>
          <a:p>
            <a:pPr marL="0" indent="0" algn="just">
              <a:buNone/>
            </a:pPr>
            <a:r>
              <a:rPr lang="it-IT" sz="4000" dirty="0" smtClean="0">
                <a:latin typeface="ITC Zapf Chancery" pitchFamily="66" charset="0"/>
              </a:rPr>
              <a:t>Si desidera essere strumenti di Maria Santissima in vista dell’apostolato che va svolto sotto le direttive dei propri superiori.</a:t>
            </a:r>
          </a:p>
          <a:p>
            <a:pPr marL="0" indent="0" algn="just">
              <a:buNone/>
            </a:pPr>
            <a:r>
              <a:rPr lang="it-IT" sz="4000" dirty="0" smtClean="0">
                <a:latin typeface="ITC Zapf Chancery" pitchFamily="66" charset="0"/>
              </a:rPr>
              <a:t>Nell’intento di imitare l’umiltà della Vergine, i Fratelli Effettivi ricercheranno soltanto gli ultimi posti, i più faticosi e i meno appariscenti.</a:t>
            </a:r>
          </a:p>
        </p:txBody>
      </p:sp>
    </p:spTree>
    <p:extLst>
      <p:ext uri="{BB962C8B-B14F-4D97-AF65-F5344CB8AC3E}">
        <p14:creationId xmlns:p14="http://schemas.microsoft.com/office/powerpoint/2010/main" val="177959250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1228</TotalTime>
  <Words>1113</Words>
  <Application>Microsoft Office PowerPoint</Application>
  <PresentationFormat>Presentazione su schermo (4:3)</PresentationFormat>
  <Paragraphs>72</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I Fratelli Effettivi dei Silenziosi Operai della Croce</vt:lpstr>
      <vt:lpstr>Chi sono  Statuto 1973</vt:lpstr>
      <vt:lpstr>Chi sono Statuto 1973</vt:lpstr>
      <vt:lpstr>Chi sono Statuto 1973</vt:lpstr>
      <vt:lpstr>Impegni Statuto 1973</vt:lpstr>
      <vt:lpstr>La Consacrazione a Maria Statuto 1973</vt:lpstr>
      <vt:lpstr>La Consacrazione a Maria Statuto 1973</vt:lpstr>
      <vt:lpstr>Come si diventa Statuto 1973</vt:lpstr>
      <vt:lpstr>Apostolato Statuto 1973</vt:lpstr>
      <vt:lpstr>Formazione spirituale Statuto 1973</vt:lpstr>
      <vt:lpstr>Formazione spirituale Statuto 1973</vt:lpstr>
      <vt:lpstr>Chi sono Statuto CVS attuale </vt:lpstr>
      <vt:lpstr>Chi sono Statuto CVS attuale</vt:lpstr>
      <vt:lpstr>Chi sono Statuto CVS attuale</vt:lpstr>
      <vt:lpstr>Chi sono Statuto CVS attuale</vt:lpstr>
      <vt:lpstr>Chi sono Statuto CVS attuale</vt:lpstr>
      <vt:lpstr>Chi sono Statuto CVS attuale</vt:lpstr>
      <vt:lpstr>Considerazioni finali e interrogazioni</vt:lpstr>
      <vt:lpstr>Considerazioni finali e interrogazioni</vt:lpstr>
      <vt:lpstr>Considerazioni finali e interrogazioni</vt:lpstr>
      <vt:lpstr>Considerazioni finali e interrogazioni</vt:lpstr>
      <vt:lpstr>Considerazioni finali e interrogazioni</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HP</cp:lastModifiedBy>
  <cp:revision>17</cp:revision>
  <dcterms:created xsi:type="dcterms:W3CDTF">2019-09-04T15:57:00Z</dcterms:created>
  <dcterms:modified xsi:type="dcterms:W3CDTF">2019-09-10T09:51:48Z</dcterms:modified>
</cp:coreProperties>
</file>